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328" r:id="rId2"/>
    <p:sldId id="257" r:id="rId3"/>
    <p:sldId id="313" r:id="rId4"/>
    <p:sldId id="315" r:id="rId5"/>
    <p:sldId id="274" r:id="rId6"/>
    <p:sldId id="258" r:id="rId7"/>
    <p:sldId id="275" r:id="rId8"/>
    <p:sldId id="261" r:id="rId9"/>
    <p:sldId id="259" r:id="rId10"/>
    <p:sldId id="291" r:id="rId11"/>
    <p:sldId id="294" r:id="rId12"/>
    <p:sldId id="293" r:id="rId13"/>
    <p:sldId id="319" r:id="rId14"/>
    <p:sldId id="324" r:id="rId15"/>
    <p:sldId id="325" r:id="rId16"/>
    <p:sldId id="326" r:id="rId17"/>
    <p:sldId id="327" r:id="rId18"/>
    <p:sldId id="265" r:id="rId19"/>
    <p:sldId id="322" r:id="rId20"/>
    <p:sldId id="320" r:id="rId21"/>
    <p:sldId id="321" r:id="rId22"/>
    <p:sldId id="306" r:id="rId23"/>
    <p:sldId id="309" r:id="rId24"/>
    <p:sldId id="283" r:id="rId25"/>
    <p:sldId id="323" r:id="rId26"/>
    <p:sldId id="295" r:id="rId27"/>
    <p:sldId id="299" r:id="rId28"/>
    <p:sldId id="307" r:id="rId29"/>
    <p:sldId id="267" r:id="rId30"/>
    <p:sldId id="277" r:id="rId31"/>
    <p:sldId id="269" r:id="rId32"/>
    <p:sldId id="273" r:id="rId33"/>
    <p:sldId id="298" r:id="rId34"/>
    <p:sldId id="296" r:id="rId35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6600"/>
    <a:srgbClr val="00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94660"/>
  </p:normalViewPr>
  <p:slideViewPr>
    <p:cSldViewPr>
      <p:cViewPr>
        <p:scale>
          <a:sx n="75" d="100"/>
          <a:sy n="75" d="100"/>
        </p:scale>
        <p:origin x="-1146" y="3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DFB0BFD-D2CF-4E5D-8E09-0F4BE784C868}" type="datetimeFigureOut">
              <a:rPr lang="en-US"/>
              <a:pPr>
                <a:defRPr/>
              </a:pPr>
              <a:t>6/4/2016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en-GB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E4E7DB14-8E02-47B8-93AB-757B0AEFFB9B}" type="slidenum">
              <a:rPr lang="en-GB"/>
              <a:pPr>
                <a:defRPr/>
              </a:pPr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288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1988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42594FC-E7C2-4D17-A5D7-529B2084F97D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40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88DC143-AF82-4F20-B28B-E1D4EECDD1C7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5060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94FB3F2-5774-4DC4-9E4F-B9BA7DA054B2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608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87704B8-B77D-4875-AF92-9DC2E2A2226E}" type="slidenum">
              <a:rPr lang="fr-FR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2A05FB-B8ED-43FF-BEFF-691E3F2B6D49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A4D49C-F2FB-4C8B-8E18-8E24720E2929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5E2C1E-9648-4A55-8F5E-577A1444BADD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1C71E6-90C9-4FDB-8513-749231595FC4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8823FE-D98A-4466-9FBE-5E237E5FB6B8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1FE2AE-F6FA-4298-9E73-0D9B38FF5D68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F3CD6F-8848-4409-ADD1-BBEFE5AD07E8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108E4E-CE90-4F01-AD73-1E76F2255D93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577443-AE1B-4093-B60A-A602750973CA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FDB35D-C0AE-4009-8A73-54B403B2DAEA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E2E5B9-C95F-4B16-8429-43CC5D380339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F75FCA-4575-4F92-A92C-A310819DFEB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B7CBA2-C552-4727-B9C9-69FF0E7D0381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C1294B-576E-464C-84E2-A952F6262B7E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6D3B89-8E0B-4D3B-9A33-9C925C8656AF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D93FD-49B0-438F-914F-5B36AFCD84FB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2CEC30-6AEA-4000-A54B-2B3F8C5955B7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38A66F-D870-4698-83AA-D82A678F7D9C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68AD5F-A11A-4DDE-BEEE-6984315E2E7F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38DC76-70FC-433E-976C-F8D0AD0046F0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gner et arrondir un rectangle à un seul coin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Triangle rect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F761B1-18A2-4FD2-85EB-4E9571227F2E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F78D9487-8CC4-4EF2-919D-26670C20ACC9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10" name="Forme libre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e libre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D984734-F98D-4C2E-BC85-3C502AD44296}" type="datetimeFigureOut">
              <a:rPr lang="fr-FR" smtClean="0"/>
              <a:pPr>
                <a:defRPr/>
              </a:pPr>
              <a:t>04/06/2016</a:t>
            </a:fld>
            <a:endParaRPr lang="fr-FR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57ED99CD-6E98-4906-B6CD-8589526F893A}" type="slidenum">
              <a:rPr lang="fr-FR" smtClean="0"/>
              <a:pPr>
                <a:defRPr/>
              </a:pPr>
              <a:t>‹N°›</a:t>
            </a:fld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orme libre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orme libre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Espace réservé du contenu 3" descr="C:\Users\hp\Desktop\CAREX\Projet USAID\Photo CLPA Rufisque_Bargny\DSCF7040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52"/>
            <a:ext cx="9144000" cy="671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orizontal_CMYK_600"/>
          <p:cNvPicPr>
            <a:picLocks noChangeAspect="1" noChangeArrowheads="1"/>
          </p:cNvPicPr>
          <p:nvPr/>
        </p:nvPicPr>
        <p:blipFill>
          <a:blip r:embed="rId3"/>
          <a:srcRect l="9531" t="13693" r="9531" b="12367"/>
          <a:stretch>
            <a:fillRect/>
          </a:stretch>
        </p:blipFill>
        <p:spPr bwMode="auto">
          <a:xfrm>
            <a:off x="357188" y="357188"/>
            <a:ext cx="20716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0" y="357188"/>
            <a:ext cx="1989138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14282" y="1571612"/>
            <a:ext cx="86439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b="1" dirty="0" smtClean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Projet USAID/COMFISH</a:t>
            </a:r>
            <a:endParaRPr lang="fr-FR" dirty="0" smtClean="0">
              <a:solidFill>
                <a:srgbClr val="FFFF00"/>
              </a:solidFill>
              <a:latin typeface="Arial Black" pitchFamily="34" charset="0"/>
              <a:cs typeface="Arial" pitchFamily="34" charset="0"/>
            </a:endParaRP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b="1" i="1" dirty="0" smtClean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PENCOO GEJ</a:t>
            </a:r>
            <a:endParaRPr lang="fr-FR" dirty="0" smtClean="0">
              <a:solidFill>
                <a:srgbClr val="FFFF00"/>
              </a:solidFill>
              <a:latin typeface="Arial Black" pitchFamily="34" charset="0"/>
              <a:cs typeface="Arial" pitchFamily="34" charset="0"/>
            </a:endParaRP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b="1" i="1" dirty="0" smtClean="0">
                <a:solidFill>
                  <a:srgbClr val="FFFF00"/>
                </a:solidFill>
                <a:latin typeface="Arial Black" pitchFamily="34" charset="0"/>
                <a:cs typeface="Arial" pitchFamily="34" charset="0"/>
              </a:rPr>
              <a:t>Gestion concertée pour une pêche durable au Sénégal</a:t>
            </a:r>
            <a:endParaRPr lang="fr-FR" dirty="0">
              <a:solidFill>
                <a:srgbClr val="FFFF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" name="Titre 5"/>
          <p:cNvSpPr txBox="1">
            <a:spLocks/>
          </p:cNvSpPr>
          <p:nvPr/>
        </p:nvSpPr>
        <p:spPr>
          <a:xfrm>
            <a:off x="571500" y="2928935"/>
            <a:ext cx="8001000" cy="3028954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0" rIns="0" bIns="0" rtlCol="0" anchor="b"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Formation interactive sur la problématique du changement climatique avec les acteurs de la pêche à </a:t>
            </a:r>
            <a:r>
              <a:rPr kumimoji="0" lang="fr-FR" sz="50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Joal</a:t>
            </a:r>
            <a:r>
              <a:rPr kumimoji="0" lang="fr-FR" sz="5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fr-FR" sz="5000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r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785812"/>
          </a:xfrm>
        </p:spPr>
        <p:txBody>
          <a:bodyPr>
            <a:normAutofit fontScale="90000"/>
          </a:bodyPr>
          <a:lstStyle/>
          <a:p>
            <a:r>
              <a:rPr lang="fr-FR" b="1" smtClean="0">
                <a:solidFill>
                  <a:srgbClr val="0000CC"/>
                </a:solidFill>
              </a:rPr>
              <a:t>Définitions des concepts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2875" y="1285875"/>
            <a:ext cx="8843963" cy="5429250"/>
          </a:xfrm>
        </p:spPr>
        <p:txBody>
          <a:bodyPr rtlCol="0">
            <a:normAutofit fontScale="40000" lnSpcReduction="20000"/>
          </a:bodyPr>
          <a:lstStyle/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6000" b="1" dirty="0" smtClean="0"/>
              <a:t>Vulnérabilité </a:t>
            </a:r>
            <a:r>
              <a:rPr lang="fr-FR" sz="12800" b="1" dirty="0" smtClean="0"/>
              <a:t>: 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6200" dirty="0" smtClean="0"/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11200" dirty="0" smtClean="0"/>
              <a:t>Le </a:t>
            </a:r>
            <a:r>
              <a:rPr lang="fr-FR" sz="11200" b="1" dirty="0" smtClean="0"/>
              <a:t>degré</a:t>
            </a:r>
            <a:r>
              <a:rPr lang="fr-FR" sz="11200" dirty="0" smtClean="0"/>
              <a:t> selon lequel un </a:t>
            </a:r>
            <a:r>
              <a:rPr lang="fr-FR" sz="11200" b="1" dirty="0" smtClean="0"/>
              <a:t>système</a:t>
            </a:r>
            <a:r>
              <a:rPr lang="fr-FR" sz="11200" dirty="0" smtClean="0"/>
              <a:t> est </a:t>
            </a:r>
            <a:r>
              <a:rPr lang="fr-FR" sz="11200" u="sng" dirty="0" smtClean="0"/>
              <a:t>susceptible, ou incapable de faire face</a:t>
            </a:r>
            <a:r>
              <a:rPr lang="fr-FR" sz="11200" dirty="0" smtClean="0"/>
              <a:t> aux </a:t>
            </a:r>
            <a:r>
              <a:rPr lang="fr-FR" sz="11200" b="1" dirty="0" smtClean="0"/>
              <a:t>effets adverses du changement climatique</a:t>
            </a:r>
            <a:r>
              <a:rPr lang="fr-FR" sz="11200" dirty="0" smtClean="0"/>
              <a:t>, y compris la variabilité climatique et les évènements</a:t>
            </a:r>
            <a:r>
              <a:rPr lang="en-GB" sz="11200" dirty="0" smtClean="0"/>
              <a:t> </a:t>
            </a:r>
            <a:r>
              <a:rPr lang="fr-FR" sz="11200" dirty="0" smtClean="0"/>
              <a:t>extrêmes (</a:t>
            </a:r>
            <a:r>
              <a:rPr lang="fr-FR" sz="11200" dirty="0" err="1" smtClean="0"/>
              <a:t>GIEC</a:t>
            </a:r>
            <a:r>
              <a:rPr lang="fr-FR" sz="11200" dirty="0" smtClean="0"/>
              <a:t>)</a:t>
            </a:r>
            <a:r>
              <a:rPr lang="en-GB" sz="11200" b="1" dirty="0" smtClean="0"/>
              <a:t>. 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11200" dirty="0" smtClean="0"/>
          </a:p>
          <a:p>
            <a:pPr algn="just" fontAlgn="auto">
              <a:spcAft>
                <a:spcPts val="0"/>
              </a:spcAft>
              <a:buNone/>
              <a:defRPr/>
            </a:pPr>
            <a:endParaRPr lang="fr-FR" sz="11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r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928687"/>
          </a:xfrm>
        </p:spPr>
        <p:txBody>
          <a:bodyPr/>
          <a:lstStyle/>
          <a:p>
            <a:r>
              <a:rPr lang="fr-FR" b="1" smtClean="0">
                <a:solidFill>
                  <a:srgbClr val="0000CC"/>
                </a:solidFill>
              </a:rPr>
              <a:t>Définitions des concepts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75" y="1071563"/>
            <a:ext cx="8972550" cy="5572125"/>
          </a:xfrm>
        </p:spPr>
        <p:txBody>
          <a:bodyPr rtlCol="0">
            <a:normAutofit fontScale="32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14400" b="1" dirty="0" smtClean="0"/>
              <a:t>Résilience</a:t>
            </a:r>
            <a:r>
              <a:rPr lang="fr-FR" sz="14400" b="1" dirty="0"/>
              <a:t>: </a:t>
            </a:r>
            <a:endParaRPr lang="fr-FR" sz="14400" b="1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6200" b="1" dirty="0" smtClean="0"/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8600" b="1" dirty="0" smtClean="0"/>
              <a:t>Capacité</a:t>
            </a:r>
            <a:r>
              <a:rPr lang="fr-FR" sz="8600" dirty="0" smtClean="0"/>
              <a:t> d’une communauté à </a:t>
            </a:r>
            <a:r>
              <a:rPr lang="fr-FR" sz="8600" b="1" dirty="0" smtClean="0"/>
              <a:t>anticiper</a:t>
            </a:r>
            <a:r>
              <a:rPr lang="fr-FR" sz="8600" dirty="0" smtClean="0"/>
              <a:t>, </a:t>
            </a:r>
            <a:r>
              <a:rPr lang="fr-FR" sz="8600" b="1" dirty="0" smtClean="0"/>
              <a:t>absorber</a:t>
            </a:r>
            <a:r>
              <a:rPr lang="fr-FR" sz="8600" dirty="0" smtClean="0"/>
              <a:t>, ou </a:t>
            </a:r>
            <a:r>
              <a:rPr lang="fr-FR" sz="8600" b="1" dirty="0" smtClean="0"/>
              <a:t>supporter</a:t>
            </a:r>
            <a:r>
              <a:rPr lang="fr-FR" sz="8600" dirty="0" smtClean="0"/>
              <a:t> les </a:t>
            </a:r>
            <a:r>
              <a:rPr lang="fr-FR" sz="8600" b="1" dirty="0" smtClean="0"/>
              <a:t>effets d’un phénomène dangereux</a:t>
            </a:r>
            <a:r>
              <a:rPr lang="fr-FR" sz="8600" dirty="0" smtClean="0"/>
              <a:t>, ou de s’en </a:t>
            </a:r>
            <a:r>
              <a:rPr lang="fr-FR" sz="8600" b="1" dirty="0" smtClean="0"/>
              <a:t>relever</a:t>
            </a:r>
            <a:r>
              <a:rPr lang="fr-FR" sz="8600" dirty="0" smtClean="0"/>
              <a:t>, avec </a:t>
            </a:r>
            <a:r>
              <a:rPr lang="fr-FR" sz="8600" b="1" dirty="0" smtClean="0"/>
              <a:t>rapidité et efficacité</a:t>
            </a:r>
            <a:r>
              <a:rPr lang="fr-FR" sz="8600" dirty="0" smtClean="0"/>
              <a:t>, par la </a:t>
            </a:r>
            <a:r>
              <a:rPr lang="fr-FR" sz="8600" b="1" dirty="0" smtClean="0"/>
              <a:t>remise en état et l’amélioration </a:t>
            </a:r>
            <a:r>
              <a:rPr lang="fr-FR" sz="8600" dirty="0" smtClean="0"/>
              <a:t>de ses structures et fonctions de base. (</a:t>
            </a:r>
            <a:r>
              <a:rPr lang="fr-FR" sz="8600" dirty="0" err="1" smtClean="0"/>
              <a:t>GIEC</a:t>
            </a:r>
            <a:r>
              <a:rPr lang="fr-FR" sz="8600" dirty="0" smtClean="0"/>
              <a:t>, 2012).</a:t>
            </a:r>
          </a:p>
          <a:p>
            <a:pPr lvl="1"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8600" b="1" i="1" dirty="0" smtClean="0"/>
          </a:p>
          <a:p>
            <a:pPr lvl="1" algn="just" fontAlgn="auto"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fr-FR" sz="8600" b="1" dirty="0" smtClean="0"/>
              <a:t>Résilience sociale: </a:t>
            </a:r>
            <a:r>
              <a:rPr lang="fr-FR" sz="8600" dirty="0" smtClean="0"/>
              <a:t>capacité des groupes ou communautés à </a:t>
            </a:r>
            <a:r>
              <a:rPr lang="fr-FR" sz="8600" u="sng" dirty="0" smtClean="0"/>
              <a:t>s’adapter</a:t>
            </a:r>
            <a:r>
              <a:rPr lang="fr-FR" sz="8600" dirty="0" smtClean="0"/>
              <a:t> et à </a:t>
            </a:r>
            <a:r>
              <a:rPr lang="fr-FR" sz="8600" u="sng" dirty="0" smtClean="0"/>
              <a:t>apprendre à faire face </a:t>
            </a:r>
            <a:r>
              <a:rPr lang="fr-FR" sz="8600" dirty="0" smtClean="0"/>
              <a:t>à des </a:t>
            </a:r>
            <a:r>
              <a:rPr lang="fr-FR" sz="8600" b="1" dirty="0" smtClean="0"/>
              <a:t>stress et à des perturbations externes d’ordre politique, social, économique ou environnemental</a:t>
            </a:r>
            <a:r>
              <a:rPr lang="fr-FR" sz="8600" dirty="0" smtClean="0"/>
              <a:t> (</a:t>
            </a:r>
            <a:r>
              <a:rPr lang="fr-FR" sz="8600" dirty="0" err="1" smtClean="0"/>
              <a:t>Adger</a:t>
            </a:r>
            <a:r>
              <a:rPr lang="fr-FR" sz="8600" dirty="0" smtClean="0"/>
              <a:t>, 2000). </a:t>
            </a:r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6200" b="1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b="1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re 1"/>
          <p:cNvSpPr>
            <a:spLocks noGrp="1"/>
          </p:cNvSpPr>
          <p:nvPr>
            <p:ph type="title"/>
          </p:nvPr>
        </p:nvSpPr>
        <p:spPr>
          <a:xfrm>
            <a:off x="0" y="71438"/>
            <a:ext cx="9144000" cy="785812"/>
          </a:xfrm>
        </p:spPr>
        <p:txBody>
          <a:bodyPr>
            <a:normAutofit fontScale="90000"/>
          </a:bodyPr>
          <a:lstStyle/>
          <a:p>
            <a:r>
              <a:rPr lang="fr-FR" b="1" smtClean="0">
                <a:solidFill>
                  <a:srgbClr val="0000CC"/>
                </a:solidFill>
              </a:rPr>
              <a:t>Définitions des concepts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425" y="1071563"/>
            <a:ext cx="8929688" cy="557212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3600" b="1" dirty="0" smtClean="0"/>
              <a:t>Adaptation: </a:t>
            </a:r>
            <a:endParaRPr lang="fr-FR" sz="3600" dirty="0" smtClean="0"/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1000" dirty="0" smtClean="0"/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2800" dirty="0" smtClean="0"/>
              <a:t>Elle désigne les </a:t>
            </a:r>
            <a:r>
              <a:rPr lang="fr-FR" sz="2800" b="1" dirty="0" smtClean="0"/>
              <a:t>stratégies, initiatives et mesures individuelles ou collectives</a:t>
            </a:r>
            <a:r>
              <a:rPr lang="fr-FR" sz="2800" dirty="0" smtClean="0"/>
              <a:t> visant, par des </a:t>
            </a:r>
            <a:r>
              <a:rPr lang="fr-FR" sz="2800" b="1" dirty="0" smtClean="0"/>
              <a:t>mesures adaptées</a:t>
            </a:r>
            <a:r>
              <a:rPr lang="fr-FR" sz="2800" dirty="0" smtClean="0"/>
              <a:t>, </a:t>
            </a:r>
            <a:r>
              <a:rPr lang="fr-FR" sz="2800" u="sng" dirty="0" smtClean="0"/>
              <a:t>à réduire la vulnérabilité des systèmes naturels et humains contre les effets réels ou attendus des changements climatiques.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2800" b="1" dirty="0" smtClean="0"/>
          </a:p>
          <a:p>
            <a:pPr marL="900113" indent="-546100" algn="just" fontAlgn="auto"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lang="fr-FR" sz="2800" dirty="0" smtClean="0"/>
              <a:t>On distingue plusieurs sortes d’adaptation : </a:t>
            </a:r>
            <a:r>
              <a:rPr lang="fr-FR" sz="2800" b="1" dirty="0" smtClean="0"/>
              <a:t>anticipative</a:t>
            </a:r>
            <a:r>
              <a:rPr lang="fr-FR" sz="2800" dirty="0" smtClean="0"/>
              <a:t>, </a:t>
            </a:r>
            <a:r>
              <a:rPr lang="fr-FR" sz="2800" b="1" dirty="0" smtClean="0"/>
              <a:t>réactive</a:t>
            </a:r>
            <a:r>
              <a:rPr lang="fr-FR" sz="2800" dirty="0" smtClean="0"/>
              <a:t>, etc. </a:t>
            </a:r>
          </a:p>
          <a:p>
            <a:pPr marL="900113" indent="-546100"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2800" dirty="0" smtClean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www.ikagel.com/images/peche-senegal/vague-ouak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8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416175"/>
            <a:ext cx="8243888" cy="18700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b="1" dirty="0" smtClean="0">
                <a:solidFill>
                  <a:srgbClr val="FFFF00"/>
                </a:solidFill>
              </a:rPr>
              <a:t>3. Causes du changement climatique, manifestations et impacts sur les communautés côtières</a:t>
            </a:r>
            <a:endParaRPr lang="fr-F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www.notre-planete.info/actualites/images/meteo/nuages_ora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285750" y="1714500"/>
            <a:ext cx="8643938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fr-FR" sz="4000" b="1">
                <a:solidFill>
                  <a:srgbClr val="FF6600"/>
                </a:solidFill>
                <a:latin typeface="Arial Black" pitchFamily="34" charset="0"/>
              </a:rPr>
              <a:t>Les facteurs naturels</a:t>
            </a:r>
          </a:p>
          <a:p>
            <a:pPr algn="just"/>
            <a:endParaRPr lang="fr-FR" sz="4000" b="1">
              <a:solidFill>
                <a:srgbClr val="FF6600"/>
              </a:solidFill>
              <a:latin typeface="Arial Black" pitchFamily="34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fr-FR" sz="4000" b="1">
                <a:solidFill>
                  <a:srgbClr val="FF6600"/>
                </a:solidFill>
                <a:latin typeface="Arial Black" pitchFamily="34" charset="0"/>
              </a:rPr>
              <a:t>Les facteurs anthropiques</a:t>
            </a:r>
            <a:endParaRPr lang="fr-FR" sz="3600" b="1">
              <a:solidFill>
                <a:srgbClr val="FF6600"/>
              </a:solidFill>
            </a:endParaRPr>
          </a:p>
          <a:p>
            <a:pPr>
              <a:buSzPct val="128000"/>
            </a:pPr>
            <a:r>
              <a:rPr lang="fr-FR" sz="3200">
                <a:solidFill>
                  <a:srgbClr val="FF6600"/>
                </a:solidFill>
                <a:latin typeface="Arial Black" pitchFamily="34" charset="0"/>
              </a:rPr>
              <a:t> </a:t>
            </a:r>
          </a:p>
          <a:p>
            <a:pPr>
              <a:buSzPct val="128000"/>
              <a:buFont typeface="Wingdings" pitchFamily="2" charset="2"/>
              <a:buChar char="F"/>
            </a:pPr>
            <a:r>
              <a:rPr lang="fr-FR" sz="3200">
                <a:solidFill>
                  <a:srgbClr val="FF6600"/>
                </a:solidFill>
                <a:latin typeface="Arial Black" pitchFamily="34" charset="0"/>
              </a:rPr>
              <a:t> Les industries, </a:t>
            </a:r>
          </a:p>
          <a:p>
            <a:pPr>
              <a:buSzPct val="128000"/>
              <a:buFont typeface="Wingdings" pitchFamily="2" charset="2"/>
              <a:buChar char="F"/>
            </a:pPr>
            <a:r>
              <a:rPr lang="fr-FR" sz="3200">
                <a:solidFill>
                  <a:srgbClr val="FF6600"/>
                </a:solidFill>
                <a:latin typeface="Arial Black" pitchFamily="34" charset="0"/>
              </a:rPr>
              <a:t> Les transports, </a:t>
            </a:r>
          </a:p>
          <a:p>
            <a:pPr>
              <a:buSzPct val="128000"/>
              <a:buFont typeface="Wingdings" pitchFamily="2" charset="2"/>
              <a:buChar char="F"/>
            </a:pPr>
            <a:r>
              <a:rPr lang="fr-FR" sz="3200">
                <a:solidFill>
                  <a:srgbClr val="FF6600"/>
                </a:solidFill>
                <a:latin typeface="Arial Black" pitchFamily="34" charset="0"/>
              </a:rPr>
              <a:t> La déforestation, </a:t>
            </a:r>
          </a:p>
          <a:p>
            <a:pPr>
              <a:buSzPct val="128000"/>
              <a:buFont typeface="Wingdings" pitchFamily="2" charset="2"/>
              <a:buChar char="F"/>
            </a:pPr>
            <a:r>
              <a:rPr lang="fr-FR" sz="3200">
                <a:solidFill>
                  <a:srgbClr val="FF6600"/>
                </a:solidFill>
                <a:latin typeface="Arial Black" pitchFamily="34" charset="0"/>
              </a:rPr>
              <a:t> Les énergies fossiles</a:t>
            </a:r>
            <a:r>
              <a:rPr lang="en-GB" sz="3200">
                <a:solidFill>
                  <a:srgbClr val="FF6600"/>
                </a:solidFill>
                <a:latin typeface="Arial Black" pitchFamily="34" charset="0"/>
              </a:rPr>
              <a:t>...</a:t>
            </a:r>
            <a:endParaRPr lang="fr-FR" sz="3200">
              <a:solidFill>
                <a:srgbClr val="FF6600"/>
              </a:solidFill>
              <a:latin typeface="Arial Black" pitchFamily="34" charset="0"/>
            </a:endParaRPr>
          </a:p>
        </p:txBody>
      </p:sp>
      <p:sp>
        <p:nvSpPr>
          <p:cNvPr id="19460" name="Rectangle 6"/>
          <p:cNvSpPr>
            <a:spLocks noChangeArrowheads="1"/>
          </p:cNvSpPr>
          <p:nvPr/>
        </p:nvSpPr>
        <p:spPr bwMode="auto">
          <a:xfrm>
            <a:off x="857250" y="292100"/>
            <a:ext cx="75009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4000" b="1">
                <a:solidFill>
                  <a:srgbClr val="0000CC"/>
                </a:solidFill>
                <a:latin typeface="Calibri" pitchFamily="34" charset="0"/>
              </a:rPr>
              <a:t>Causes du changement climatique</a:t>
            </a:r>
            <a:endParaRPr lang="en-GB" sz="4000">
              <a:solidFill>
                <a:srgbClr val="0000CC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itre 1"/>
          <p:cNvSpPr>
            <a:spLocks noGrp="1"/>
          </p:cNvSpPr>
          <p:nvPr>
            <p:ph type="title"/>
          </p:nvPr>
        </p:nvSpPr>
        <p:spPr>
          <a:xfrm>
            <a:off x="2214563" y="0"/>
            <a:ext cx="5214937" cy="928688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2800" b="1" dirty="0" smtClean="0"/>
              <a:t>INDUSTRIES</a:t>
            </a:r>
            <a:br>
              <a:rPr lang="fr-FR" sz="2800" b="1" dirty="0" smtClean="0"/>
            </a:br>
            <a:endParaRPr lang="fr-FR" sz="2800" b="1" dirty="0" smtClean="0"/>
          </a:p>
        </p:txBody>
      </p:sp>
      <p:sp>
        <p:nvSpPr>
          <p:cNvPr id="25602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DFDD64-E2EF-46AE-9FC9-83FE755D0468}" type="slidenum">
              <a:rPr lang="fr-FR"/>
              <a:pPr>
                <a:defRPr/>
              </a:pPr>
              <a:t>15</a:t>
            </a:fld>
            <a:endParaRPr lang="fr-FR"/>
          </a:p>
        </p:txBody>
      </p:sp>
      <p:sp>
        <p:nvSpPr>
          <p:cNvPr id="20484" name="Espace réservé du numéro de diapositive 5"/>
          <p:cNvSpPr txBox="1">
            <a:spLocks noGrp="1"/>
          </p:cNvSpPr>
          <p:nvPr/>
        </p:nvSpPr>
        <p:spPr bwMode="auto">
          <a:xfrm>
            <a:off x="7043738" y="65373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1387A733-B9A4-4D7B-A9B1-2A4111D42DB5}" type="slidenum">
              <a:rPr lang="fr-FR" sz="1400" b="1">
                <a:solidFill>
                  <a:schemeClr val="bg1"/>
                </a:solidFill>
                <a:latin typeface="Calibri" pitchFamily="34" charset="0"/>
              </a:rPr>
              <a:pPr algn="r"/>
              <a:t>15</a:t>
            </a:fld>
            <a:endParaRPr lang="fr-FR" sz="1400" b="1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0" y="3500438"/>
            <a:ext cx="4238625" cy="330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0" y="571500"/>
            <a:ext cx="4262438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8" y="3830638"/>
            <a:ext cx="450056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8" y="500063"/>
            <a:ext cx="4486275" cy="324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re 1"/>
          <p:cNvSpPr>
            <a:spLocks noGrp="1"/>
          </p:cNvSpPr>
          <p:nvPr>
            <p:ph type="title"/>
          </p:nvPr>
        </p:nvSpPr>
        <p:spPr>
          <a:xfrm>
            <a:off x="1143000" y="0"/>
            <a:ext cx="6786563" cy="714375"/>
          </a:xfrm>
        </p:spPr>
        <p:txBody>
          <a:bodyPr/>
          <a:lstStyle/>
          <a:p>
            <a:r>
              <a:rPr lang="fr-FR" sz="2800" b="1" smtClean="0"/>
              <a:t>TRANSPORT</a:t>
            </a:r>
          </a:p>
        </p:txBody>
      </p:sp>
      <p:sp>
        <p:nvSpPr>
          <p:cNvPr id="25602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CC3F83-DEBC-4682-BB5B-07B3033B55F6}" type="slidenum">
              <a:rPr lang="fr-FR"/>
              <a:pPr>
                <a:defRPr/>
              </a:pPr>
              <a:t>16</a:t>
            </a:fld>
            <a:endParaRPr lang="fr-FR"/>
          </a:p>
        </p:txBody>
      </p:sp>
      <p:sp>
        <p:nvSpPr>
          <p:cNvPr id="21508" name="Espace réservé du numéro de diapositive 5"/>
          <p:cNvSpPr txBox="1">
            <a:spLocks noGrp="1"/>
          </p:cNvSpPr>
          <p:nvPr/>
        </p:nvSpPr>
        <p:spPr bwMode="auto">
          <a:xfrm>
            <a:off x="7043738" y="65373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28FFADB5-FD8C-4665-B8A9-0C6874ACEC92}" type="slidenum">
              <a:rPr lang="fr-FR" sz="1400" b="1">
                <a:solidFill>
                  <a:schemeClr val="bg1"/>
                </a:solidFill>
                <a:latin typeface="Calibri" pitchFamily="34" charset="0"/>
              </a:rPr>
              <a:pPr algn="r"/>
              <a:t>16</a:t>
            </a:fld>
            <a:endParaRPr lang="fr-FR" sz="1400" b="1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1509" name="Picture 4" descr="http://t2.gstatic.com/images?q=tbn:ANd9GcSxkVw86Qy2dr5hNwTBV_BIsiz7pvkTOZg-LuANA_TXVWGT0Fgga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9713" y="504825"/>
            <a:ext cx="4117975" cy="251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6" descr="http://storage.canalblog.com/34/14/199007/2762681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500063"/>
            <a:ext cx="47625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988" y="3065463"/>
            <a:ext cx="5616575" cy="374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re 1"/>
          <p:cNvSpPr>
            <a:spLocks noGrp="1"/>
          </p:cNvSpPr>
          <p:nvPr>
            <p:ph type="title"/>
          </p:nvPr>
        </p:nvSpPr>
        <p:spPr>
          <a:xfrm>
            <a:off x="457200" y="-214313"/>
            <a:ext cx="8229600" cy="1143001"/>
          </a:xfrm>
        </p:spPr>
        <p:txBody>
          <a:bodyPr/>
          <a:lstStyle/>
          <a:p>
            <a:pPr algn="ctr"/>
            <a:r>
              <a:rPr lang="fr-FR" sz="2800" b="1" dirty="0" smtClean="0"/>
              <a:t>DEFORESTATION </a:t>
            </a:r>
          </a:p>
        </p:txBody>
      </p:sp>
      <p:sp>
        <p:nvSpPr>
          <p:cNvPr id="25602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1AC073-68D2-4250-A35A-A86F758E6CCF}" type="slidenum">
              <a:rPr lang="fr-FR"/>
              <a:pPr>
                <a:defRPr/>
              </a:pPr>
              <a:t>17</a:t>
            </a:fld>
            <a:endParaRPr lang="fr-FR"/>
          </a:p>
        </p:txBody>
      </p:sp>
      <p:sp>
        <p:nvSpPr>
          <p:cNvPr id="22532" name="Espace réservé du numéro de diapositive 5"/>
          <p:cNvSpPr txBox="1">
            <a:spLocks noGrp="1"/>
          </p:cNvSpPr>
          <p:nvPr/>
        </p:nvSpPr>
        <p:spPr bwMode="auto">
          <a:xfrm>
            <a:off x="7043738" y="65373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9A8ED5AF-A5C7-40BF-9D7F-1BA7672A2266}" type="slidenum">
              <a:rPr lang="fr-FR" sz="1400" b="1">
                <a:solidFill>
                  <a:schemeClr val="bg1"/>
                </a:solidFill>
                <a:latin typeface="Calibri" pitchFamily="34" charset="0"/>
              </a:rPr>
              <a:pPr algn="r"/>
              <a:t>17</a:t>
            </a:fld>
            <a:endParaRPr lang="fr-FR" sz="1400" b="1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2253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928670"/>
            <a:ext cx="4613275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988" y="928669"/>
            <a:ext cx="4259262" cy="264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88" y="3643313"/>
            <a:ext cx="4286250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6" name="Picture 2" descr="http://terresacree.org/images2/agricultureintensiv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76750" y="3643313"/>
            <a:ext cx="4667250" cy="321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2888" y="-357214"/>
            <a:ext cx="8686800" cy="1214464"/>
          </a:xfrm>
        </p:spPr>
        <p:txBody>
          <a:bodyPr rtlCol="0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fr-FR" sz="3600" b="1" dirty="0" smtClean="0">
                <a:solidFill>
                  <a:srgbClr val="0000CC"/>
                </a:solidFill>
              </a:rPr>
              <a:t>Manifestation sur les côtes sénégalaises</a:t>
            </a:r>
            <a:endParaRPr lang="fr-FR" sz="3600" b="1" dirty="0">
              <a:solidFill>
                <a:srgbClr val="0000CC"/>
              </a:solidFill>
            </a:endParaRPr>
          </a:p>
        </p:txBody>
      </p:sp>
      <p:sp>
        <p:nvSpPr>
          <p:cNvPr id="23555" name="Espace réservé du contenu 2"/>
          <p:cNvSpPr>
            <a:spLocks noGrp="1"/>
          </p:cNvSpPr>
          <p:nvPr>
            <p:ph idx="1"/>
          </p:nvPr>
        </p:nvSpPr>
        <p:spPr>
          <a:xfrm>
            <a:off x="214313" y="1000125"/>
            <a:ext cx="8729662" cy="5786438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fr-FR" sz="2000" dirty="0" smtClean="0"/>
              <a:t>Accélération de la dégradation des écosystèmes côtiers 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000" dirty="0" smtClean="0"/>
              <a:t>Modifications des facteurs climatiques (température de l'eau et de l'air, régime des précipitations et des vents) qui influence la santé, la productivité et la répartition des produits halieutiques;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000" dirty="0" smtClean="0"/>
              <a:t>Amplification de phénomènes: salinité, turbidité, agitation; etc. ;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000" dirty="0" smtClean="0"/>
              <a:t>Modification des courants marins (une baisse de l’intensité de l’upwelling côtier) : espèces pélagiques et migration des mérous;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000" dirty="0" smtClean="0"/>
              <a:t>Acidification des eaux de surface (50%  du CO2 émis depuis l’ère préindustrielle absorbé par la mer (Jane et al., 2010); modification du PH;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000" dirty="0" smtClean="0"/>
              <a:t>Inondation des zones côtières basses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000" dirty="0" smtClean="0"/>
              <a:t>Déplacement des aires de répartition des espèces;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000" dirty="0" smtClean="0"/>
              <a:t>Perturbation de la migration saisonnière (espèces qui migrent tardivement ou d’autres qui tardent à revenir de leur migration ); 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000" dirty="0" smtClean="0"/>
              <a:t>Modification dans le déplacement du plancton (ensemble des organises en suspension dans la mer) du fait des marées, des courants et des vents;</a:t>
            </a:r>
          </a:p>
          <a:p>
            <a:pPr algn="just">
              <a:buFont typeface="Wingdings" pitchFamily="2" charset="2"/>
              <a:buChar char="Ø"/>
            </a:pPr>
            <a:r>
              <a:rPr lang="fr-FR" sz="2000" dirty="0" smtClean="0"/>
              <a:t>Modification de la disponibilité du phytoplancton…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F4840A-ED28-47C0-BF54-A836C3AE6FE8}" type="slidenum">
              <a:rPr lang="fr-FR"/>
              <a:pPr>
                <a:defRPr/>
              </a:pPr>
              <a:t>19</a:t>
            </a:fld>
            <a:endParaRPr lang="fr-FR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4857750" cy="447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2743200"/>
            <a:ext cx="500062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857250"/>
          </a:xfrm>
        </p:spPr>
        <p:txBody>
          <a:bodyPr/>
          <a:lstStyle/>
          <a:p>
            <a:r>
              <a:rPr lang="fr-FR" b="1" smtClean="0">
                <a:solidFill>
                  <a:srgbClr val="0000CC"/>
                </a:solidFill>
              </a:rPr>
              <a:t>Plan de présentation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188" y="1101725"/>
            <a:ext cx="8572500" cy="5715000"/>
          </a:xfrm>
        </p:spPr>
        <p:txBody>
          <a:bodyPr rtlCol="0">
            <a:normAutofit/>
          </a:bodyPr>
          <a:lstStyle/>
          <a:p>
            <a:pPr marL="514350" indent="-51435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1. Introduction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fr-FR" dirty="0" smtClean="0"/>
              <a:t>2. Projet USAID/COMFISH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3. Causes du changement climatique, manifestations et impacts sur les communautés côtières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4. Stratégies mises en place et leurs pertinences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1600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5. Conclusion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F864AB-1631-4F29-B369-55FE055344E2}" type="slidenum">
              <a:rPr lang="fr-FR"/>
              <a:pPr>
                <a:defRPr/>
              </a:pPr>
              <a:t>20</a:t>
            </a:fld>
            <a:endParaRPr lang="fr-FR"/>
          </a:p>
        </p:txBody>
      </p:sp>
      <p:pic>
        <p:nvPicPr>
          <p:cNvPr id="25603" name="Image 2" descr="Car was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8" y="0"/>
            <a:ext cx="9102725" cy="681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CD941A-5552-464A-B99E-2598D6D3858E}" type="slidenum">
              <a:rPr lang="fr-FR"/>
              <a:pPr>
                <a:defRPr/>
              </a:pPr>
              <a:t>21</a:t>
            </a:fld>
            <a:endParaRPr lang="fr-FR"/>
          </a:p>
        </p:txBody>
      </p:sp>
      <p:pic>
        <p:nvPicPr>
          <p:cNvPr id="26627" name="Image 2" descr="Les lames du Pays basqu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38" y="0"/>
            <a:ext cx="9096375" cy="683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339725"/>
            <a:ext cx="3714750" cy="621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4413" y="357188"/>
            <a:ext cx="3748087" cy="621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8"/>
            <a:ext cx="9144000" cy="682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300" y="242888"/>
            <a:ext cx="8643938" cy="631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214313" y="285750"/>
            <a:ext cx="30003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GB">
              <a:latin typeface="Calibri" pitchFamily="34" charset="0"/>
            </a:endParaRPr>
          </a:p>
          <a:p>
            <a:r>
              <a:rPr lang="fr-FR">
                <a:latin typeface="Calibri" pitchFamily="34" charset="0"/>
              </a:rPr>
              <a:t>Saint louis</a:t>
            </a:r>
            <a:endParaRPr lang="en-GB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96CA0F-3ADE-47F3-9563-6A58880F14C0}" type="slidenum">
              <a:rPr lang="fr-FR"/>
              <a:pPr>
                <a:defRPr/>
              </a:pPr>
              <a:t>25</a:t>
            </a:fld>
            <a:endParaRPr lang="fr-FR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75" y="3429000"/>
            <a:ext cx="5164138" cy="340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8" y="142875"/>
            <a:ext cx="51212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25" y="3714750"/>
            <a:ext cx="451643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4813" y="30163"/>
            <a:ext cx="4887912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572125" cy="3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88" y="3286125"/>
            <a:ext cx="5929312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8" name="Rectangle 3"/>
          <p:cNvSpPr>
            <a:spLocks noChangeArrowheads="1"/>
          </p:cNvSpPr>
          <p:nvPr/>
        </p:nvSpPr>
        <p:spPr bwMode="auto">
          <a:xfrm>
            <a:off x="6143625" y="928688"/>
            <a:ext cx="30003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GB">
              <a:latin typeface="Calibri" pitchFamily="34" charset="0"/>
            </a:endParaRPr>
          </a:p>
          <a:p>
            <a:r>
              <a:rPr lang="fr-FR">
                <a:latin typeface="Calibri" pitchFamily="34" charset="0"/>
              </a:rPr>
              <a:t>Le mur en béton de Diokoul</a:t>
            </a:r>
            <a:endParaRPr lang="en-GB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572125" cy="416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6625" y="2947988"/>
            <a:ext cx="6937375" cy="391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6143625" y="928688"/>
            <a:ext cx="30003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GB">
              <a:latin typeface="Calibri" pitchFamily="34" charset="0"/>
            </a:endParaRPr>
          </a:p>
          <a:p>
            <a:r>
              <a:rPr lang="fr-FR">
                <a:latin typeface="Calibri" pitchFamily="34" charset="0"/>
              </a:rPr>
              <a:t>Saint louis</a:t>
            </a:r>
            <a:endParaRPr lang="en-GB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re 1"/>
          <p:cNvSpPr>
            <a:spLocks noGrp="1"/>
          </p:cNvSpPr>
          <p:nvPr>
            <p:ph type="title"/>
          </p:nvPr>
        </p:nvSpPr>
        <p:spPr>
          <a:xfrm>
            <a:off x="427038" y="188913"/>
            <a:ext cx="8229600" cy="796925"/>
          </a:xfrm>
        </p:spPr>
        <p:txBody>
          <a:bodyPr>
            <a:normAutofit fontScale="90000"/>
          </a:bodyPr>
          <a:lstStyle/>
          <a:p>
            <a:r>
              <a:rPr lang="fr-FR" b="1" smtClean="0">
                <a:solidFill>
                  <a:srgbClr val="0000CC"/>
                </a:solidFill>
              </a:rPr>
              <a:t>Facteurs structurants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4313" y="1357313"/>
            <a:ext cx="8643937" cy="47688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Surexploitation des ressources halieutiques;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Mauvaises pratiques de pêche;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Non respect de la réglementation;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Méconnaissance des risques sur les écosystèmes et manque de système de prévision au plan local;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Forte croissance démographique et migration vers les zones côtières;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Urbanisation rapide du domaine public maritime (fragilisation les côtes); 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Exploitation du sable marin…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r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928688"/>
          </a:xfrm>
        </p:spPr>
        <p:txBody>
          <a:bodyPr/>
          <a:lstStyle/>
          <a:p>
            <a:r>
              <a:rPr lang="fr-FR" b="1" smtClean="0">
                <a:solidFill>
                  <a:srgbClr val="0000CC"/>
                </a:solidFill>
              </a:rPr>
              <a:t>Impacts socioéconomiques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4313" y="1214438"/>
            <a:ext cx="8686800" cy="5572125"/>
          </a:xfrm>
        </p:spPr>
        <p:txBody>
          <a:bodyPr rtlCol="0">
            <a:normAutofit lnSpcReduction="10000"/>
          </a:bodyPr>
          <a:lstStyle/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Réduction des capacités des écosystèmes à fournir les biens et services dont dépendent les communautés;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Baisse des débarquements;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Baisse des revenus;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Paupérisation;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Conflits sociaux; </a:t>
            </a:r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Migration vers d’autres zone de pêche ou vers d’autres destinations (</a:t>
            </a:r>
            <a:r>
              <a:rPr lang="fr-FR" i="1" dirty="0" err="1" smtClean="0"/>
              <a:t>Barça</a:t>
            </a:r>
            <a:r>
              <a:rPr lang="fr-FR" i="1" dirty="0" smtClean="0"/>
              <a:t> </a:t>
            </a:r>
            <a:r>
              <a:rPr lang="fr-FR" i="1" dirty="0" err="1" smtClean="0"/>
              <a:t>wala</a:t>
            </a:r>
            <a:r>
              <a:rPr lang="fr-FR" i="1" dirty="0" smtClean="0"/>
              <a:t> </a:t>
            </a:r>
            <a:r>
              <a:rPr lang="fr-FR" i="1" dirty="0" err="1" smtClean="0"/>
              <a:t>barsaq</a:t>
            </a:r>
            <a:r>
              <a:rPr lang="fr-FR" dirty="0" smtClean="0"/>
              <a:t>);</a:t>
            </a:r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Erosion des savoirs endogènes et perte des croyances (arrivées massives d’agriculteurs et d’éleveurs);</a:t>
            </a:r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dirty="0" smtClean="0"/>
              <a:t>Perturbation du mode de socialisation suite aux modifications (long séjours, augmentation des risques, etc.)</a:t>
            </a:r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erou thio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itre 1"/>
          <p:cNvSpPr>
            <a:spLocks noGrp="1"/>
          </p:cNvSpPr>
          <p:nvPr>
            <p:ph type="ctrTitle"/>
          </p:nvPr>
        </p:nvSpPr>
        <p:spPr>
          <a:xfrm>
            <a:off x="357188" y="2130425"/>
            <a:ext cx="8429625" cy="2155825"/>
          </a:xfrm>
        </p:spPr>
        <p:txBody>
          <a:bodyPr/>
          <a:lstStyle/>
          <a:p>
            <a:r>
              <a:rPr lang="fr-FR" sz="6000" b="1" smtClean="0">
                <a:solidFill>
                  <a:srgbClr val="FFFF00"/>
                </a:solidFill>
              </a:rPr>
              <a:t>1. Projet USAID/COMFISH</a:t>
            </a:r>
          </a:p>
        </p:txBody>
      </p:sp>
      <p:pic>
        <p:nvPicPr>
          <p:cNvPr id="4100" name="Picture 4" descr="Horizontal_CMYK_600"/>
          <p:cNvPicPr>
            <a:picLocks noChangeAspect="1" noChangeArrowheads="1"/>
          </p:cNvPicPr>
          <p:nvPr/>
        </p:nvPicPr>
        <p:blipFill>
          <a:blip r:embed="rId3"/>
          <a:srcRect l="9531" t="13693" r="9531" b="12367"/>
          <a:stretch>
            <a:fillRect/>
          </a:stretch>
        </p:blipFill>
        <p:spPr bwMode="auto">
          <a:xfrm>
            <a:off x="71438" y="214313"/>
            <a:ext cx="3643312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0" y="4929188"/>
            <a:ext cx="3643313" cy="174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http://www.ikagel.com/images/peche-senegal/pirogue-plage-seneg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3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958138" cy="1870075"/>
          </a:xfrm>
        </p:spPr>
        <p:txBody>
          <a:bodyPr/>
          <a:lstStyle/>
          <a:p>
            <a:pPr algn="ctr"/>
            <a:r>
              <a:rPr lang="fr-FR" dirty="0" smtClean="0">
                <a:solidFill>
                  <a:srgbClr val="0000CC"/>
                </a:solidFill>
              </a:rPr>
              <a:t>4</a:t>
            </a:r>
            <a:r>
              <a:rPr lang="fr-FR" b="1" dirty="0" smtClean="0">
                <a:solidFill>
                  <a:srgbClr val="0000CC"/>
                </a:solidFill>
              </a:rPr>
              <a:t>. Stratégies mises en place et leurs pertinences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3038"/>
            <a:ext cx="8229600" cy="7143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b="1" dirty="0" smtClean="0">
                <a:solidFill>
                  <a:srgbClr val="0000CC"/>
                </a:solidFill>
              </a:rPr>
              <a:t>Exemples de stratégies et leurs pertinences</a:t>
            </a:r>
            <a:endParaRPr lang="fr-FR" b="1" dirty="0">
              <a:solidFill>
                <a:srgbClr val="0000CC"/>
              </a:solidFill>
            </a:endParaRPr>
          </a:p>
        </p:txBody>
      </p:sp>
      <p:sp>
        <p:nvSpPr>
          <p:cNvPr id="36867" name="Espace réservé du contenu 2"/>
          <p:cNvSpPr>
            <a:spLocks noGrp="1"/>
          </p:cNvSpPr>
          <p:nvPr>
            <p:ph idx="1"/>
          </p:nvPr>
        </p:nvSpPr>
        <p:spPr>
          <a:xfrm>
            <a:off x="71438" y="1214438"/>
            <a:ext cx="8929687" cy="535781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fr-FR" sz="2200" smtClean="0"/>
              <a:t>Augmentation des moyens de production (pirogue, moteur, filet…)</a:t>
            </a:r>
          </a:p>
          <a:p>
            <a:pPr>
              <a:buFont typeface="Wingdings" pitchFamily="2" charset="2"/>
              <a:buChar char="§"/>
            </a:pPr>
            <a:r>
              <a:rPr lang="fr-FR" sz="2200" smtClean="0"/>
              <a:t>Adoption de nouvelles techniques de pêche</a:t>
            </a:r>
          </a:p>
          <a:p>
            <a:pPr>
              <a:buFont typeface="Wingdings" pitchFamily="2" charset="2"/>
              <a:buChar char="§"/>
            </a:pPr>
            <a:r>
              <a:rPr lang="fr-FR" sz="2200" smtClean="0"/>
              <a:t>Migration  saisonnière  au niveau de la Sous région</a:t>
            </a:r>
          </a:p>
          <a:p>
            <a:pPr>
              <a:buFont typeface="Wingdings" pitchFamily="2" charset="2"/>
              <a:buChar char="§"/>
            </a:pPr>
            <a:r>
              <a:rPr lang="fr-FR" sz="2200" smtClean="0"/>
              <a:t>Immigration </a:t>
            </a:r>
          </a:p>
          <a:p>
            <a:pPr>
              <a:buFont typeface="Wingdings" pitchFamily="2" charset="2"/>
              <a:buChar char="§"/>
            </a:pPr>
            <a:r>
              <a:rPr lang="fr-FR" sz="2200" smtClean="0"/>
              <a:t>Multiplication des sorties et augmentation du temps de séjours </a:t>
            </a:r>
          </a:p>
          <a:p>
            <a:pPr>
              <a:buFont typeface="Wingdings" pitchFamily="2" charset="2"/>
              <a:buChar char="§"/>
            </a:pPr>
            <a:r>
              <a:rPr lang="fr-FR" sz="2200" smtClean="0"/>
              <a:t>Pêche à tour de rôle.</a:t>
            </a:r>
          </a:p>
          <a:p>
            <a:pPr algn="just">
              <a:buFont typeface="Wingdings" pitchFamily="2" charset="2"/>
              <a:buChar char="§"/>
            </a:pPr>
            <a:r>
              <a:rPr lang="fr-FR" sz="2200" smtClean="0"/>
              <a:t>Diversification des sources de revenus: mareyage, immobilier, commerce…</a:t>
            </a:r>
          </a:p>
          <a:p>
            <a:pPr algn="just">
              <a:buFont typeface="Wingdings" pitchFamily="2" charset="2"/>
              <a:buChar char="§"/>
            </a:pPr>
            <a:r>
              <a:rPr lang="fr-FR" sz="2200" smtClean="0"/>
              <a:t>Orientation des enfants vers d’autres secteurs….</a:t>
            </a:r>
          </a:p>
          <a:p>
            <a:pPr algn="just">
              <a:buFont typeface="Arial" charset="0"/>
              <a:buNone/>
            </a:pPr>
            <a:endParaRPr lang="fr-FR" sz="2200" smtClean="0"/>
          </a:p>
          <a:p>
            <a:pPr algn="just">
              <a:buFont typeface="Arial" charset="0"/>
              <a:buNone/>
            </a:pPr>
            <a:r>
              <a:rPr lang="fr-FR" sz="2200" u="sng" smtClean="0"/>
              <a:t>Chez les femmes: </a:t>
            </a:r>
          </a:p>
          <a:p>
            <a:pPr lvl="1" algn="just">
              <a:buFont typeface="Wingdings" pitchFamily="2" charset="2"/>
              <a:buChar char="Ø"/>
            </a:pPr>
            <a:r>
              <a:rPr lang="fr-FR" sz="2200" smtClean="0"/>
              <a:t>Transformation d’espèces à valeur moindre et orientations vers d’autres activités,</a:t>
            </a:r>
          </a:p>
          <a:p>
            <a:pPr lvl="1" algn="just">
              <a:buFont typeface="Wingdings" pitchFamily="2" charset="2"/>
              <a:buChar char="Ø"/>
            </a:pPr>
            <a:r>
              <a:rPr lang="fr-FR" sz="2200" smtClean="0"/>
              <a:t> Reconversion. 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www.ikagel.com/images/peche-senegal/arrivee-pecheur-mbou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1" name="Titre 1"/>
          <p:cNvSpPr>
            <a:spLocks noGrp="1"/>
          </p:cNvSpPr>
          <p:nvPr>
            <p:ph type="title"/>
          </p:nvPr>
        </p:nvSpPr>
        <p:spPr>
          <a:xfrm>
            <a:off x="342900" y="1643063"/>
            <a:ext cx="8229600" cy="1143000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rgbClr val="0000CC"/>
                </a:solidFill>
              </a:rPr>
              <a:t>5- 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itre 1"/>
          <p:cNvSpPr>
            <a:spLocks noGrp="1"/>
          </p:cNvSpPr>
          <p:nvPr>
            <p:ph type="title"/>
          </p:nvPr>
        </p:nvSpPr>
        <p:spPr>
          <a:xfrm>
            <a:off x="285750" y="142875"/>
            <a:ext cx="8229600" cy="1000125"/>
          </a:xfrm>
        </p:spPr>
        <p:txBody>
          <a:bodyPr/>
          <a:lstStyle/>
          <a:p>
            <a:r>
              <a:rPr lang="fr-FR" b="1" smtClean="0">
                <a:solidFill>
                  <a:srgbClr val="0000CC"/>
                </a:solidFill>
              </a:rPr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697413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Clr>
                <a:srgbClr val="0000CC"/>
              </a:buClr>
              <a:buSzPct val="150000"/>
              <a:buFont typeface="Wingdings" pitchFamily="2" charset="2"/>
              <a:buChar char="F"/>
              <a:defRPr/>
            </a:pPr>
            <a:r>
              <a:rPr lang="fr-FR" dirty="0" smtClean="0"/>
              <a:t>Meilleure connaissance du projet </a:t>
            </a:r>
            <a:r>
              <a:rPr lang="fr-FR" dirty="0" err="1" smtClean="0"/>
              <a:t>USAID</a:t>
            </a:r>
            <a:r>
              <a:rPr lang="fr-FR" dirty="0" smtClean="0"/>
              <a:t>/</a:t>
            </a:r>
            <a:r>
              <a:rPr lang="fr-FR" dirty="0" err="1" smtClean="0"/>
              <a:t>COMFISH</a:t>
            </a:r>
            <a:r>
              <a:rPr lang="fr-FR" dirty="0" smtClean="0"/>
              <a:t>…</a:t>
            </a:r>
          </a:p>
          <a:p>
            <a:pPr fontAlgn="auto">
              <a:spcAft>
                <a:spcPts val="0"/>
              </a:spcAft>
              <a:buClr>
                <a:srgbClr val="0000CC"/>
              </a:buClr>
              <a:buSzPct val="150000"/>
              <a:buFont typeface="Arial" pitchFamily="34" charset="0"/>
              <a:buNone/>
              <a:defRPr/>
            </a:pPr>
            <a:r>
              <a:rPr lang="fr-FR" dirty="0" smtClean="0"/>
              <a:t> </a:t>
            </a:r>
          </a:p>
          <a:p>
            <a:pPr fontAlgn="auto">
              <a:spcAft>
                <a:spcPts val="0"/>
              </a:spcAft>
              <a:buClr>
                <a:srgbClr val="0000CC"/>
              </a:buClr>
              <a:buSzPct val="150000"/>
              <a:buFont typeface="Wingdings" pitchFamily="2" charset="2"/>
              <a:buChar char="F"/>
              <a:defRPr/>
            </a:pPr>
            <a:r>
              <a:rPr lang="fr-FR" dirty="0" smtClean="0"/>
              <a:t>Meilleure perception des concepts clés du CC;</a:t>
            </a:r>
          </a:p>
          <a:p>
            <a:pPr fontAlgn="auto">
              <a:spcAft>
                <a:spcPts val="0"/>
              </a:spcAft>
              <a:buClr>
                <a:srgbClr val="0000CC"/>
              </a:buClr>
              <a:buSzPct val="150000"/>
              <a:buFont typeface="Arial" pitchFamily="34" charset="0"/>
              <a:buNone/>
              <a:defRPr/>
            </a:pPr>
            <a:endParaRPr lang="fr-FR" dirty="0" smtClean="0"/>
          </a:p>
          <a:p>
            <a:pPr fontAlgn="auto">
              <a:spcAft>
                <a:spcPts val="0"/>
              </a:spcAft>
              <a:buClr>
                <a:srgbClr val="0000CC"/>
              </a:buClr>
              <a:buSzPct val="150000"/>
              <a:buFont typeface="Wingdings" pitchFamily="2" charset="2"/>
              <a:buChar char="F"/>
              <a:defRPr/>
            </a:pPr>
            <a:r>
              <a:rPr lang="fr-FR" dirty="0" smtClean="0"/>
              <a:t> Meilleures connaissances des causes du CC , des manifestations et ses impacts sur les communautés de pêcheurs;</a:t>
            </a:r>
          </a:p>
          <a:p>
            <a:pPr fontAlgn="auto">
              <a:spcAft>
                <a:spcPts val="0"/>
              </a:spcAft>
              <a:buClr>
                <a:srgbClr val="0000CC"/>
              </a:buClr>
              <a:buSzPct val="150000"/>
              <a:buFont typeface="Arial" pitchFamily="34" charset="0"/>
              <a:buNone/>
              <a:defRPr/>
            </a:pPr>
            <a:endParaRPr lang="fr-FR" dirty="0" smtClean="0"/>
          </a:p>
          <a:p>
            <a:pPr fontAlgn="auto">
              <a:spcAft>
                <a:spcPts val="0"/>
              </a:spcAft>
              <a:buClr>
                <a:srgbClr val="0000CC"/>
              </a:buClr>
              <a:buSzPct val="150000"/>
              <a:buFont typeface="Wingdings" pitchFamily="2" charset="2"/>
              <a:buChar char="F"/>
              <a:defRPr/>
            </a:pPr>
            <a:r>
              <a:rPr lang="fr-FR" dirty="0" smtClean="0"/>
              <a:t> Liste de stratégies d’adaptation mises en œuvre ou préconisées et leurs pertinences;</a:t>
            </a:r>
          </a:p>
          <a:p>
            <a:pPr fontAlgn="auto">
              <a:spcAft>
                <a:spcPts val="0"/>
              </a:spcAft>
              <a:buClr>
                <a:srgbClr val="0000CC"/>
              </a:buClr>
              <a:buSzPct val="150000"/>
              <a:buFont typeface="Arial" pitchFamily="34" charset="0"/>
              <a:buNone/>
              <a:defRPr/>
            </a:pPr>
            <a:endParaRPr lang="fr-FR" dirty="0" smtClean="0"/>
          </a:p>
          <a:p>
            <a:pPr fontAlgn="auto">
              <a:spcAft>
                <a:spcPts val="0"/>
              </a:spcAft>
              <a:buClr>
                <a:srgbClr val="0000CC"/>
              </a:buClr>
              <a:buSzPct val="150000"/>
              <a:buFont typeface="Arial" pitchFamily="34" charset="0"/>
              <a:buNone/>
              <a:defRPr/>
            </a:pPr>
            <a:endParaRPr lang="fr-F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mtClean="0">
                <a:solidFill>
                  <a:srgbClr val="0000CC"/>
                </a:solidFill>
                <a:latin typeface="Bernard MT Condensed" pitchFamily="18" charset="0"/>
              </a:rPr>
              <a:t>MERCI DE VOTRE AIMABLE ATTENTION</a:t>
            </a:r>
            <a:endParaRPr lang="en-GB" smtClean="0">
              <a:solidFill>
                <a:srgbClr val="0000CC"/>
              </a:solidFill>
              <a:latin typeface="Bernard MT Condensed" pitchFamily="18" charset="0"/>
            </a:endParaRPr>
          </a:p>
        </p:txBody>
      </p:sp>
      <p:pic>
        <p:nvPicPr>
          <p:cNvPr id="39939" name="Picture 2" descr="mer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2000240"/>
            <a:ext cx="7707313" cy="43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mer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1988840"/>
            <a:ext cx="7707313" cy="43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mer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2132856"/>
            <a:ext cx="7707313" cy="43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mero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3568" y="1988840"/>
            <a:ext cx="7707313" cy="435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1"/>
          <p:cNvSpPr>
            <a:spLocks noGrp="1"/>
          </p:cNvSpPr>
          <p:nvPr>
            <p:ph type="ctrTitle"/>
          </p:nvPr>
        </p:nvSpPr>
        <p:spPr>
          <a:xfrm>
            <a:off x="642938" y="306388"/>
            <a:ext cx="7772400" cy="693737"/>
          </a:xfrm>
        </p:spPr>
        <p:txBody>
          <a:bodyPr/>
          <a:lstStyle/>
          <a:p>
            <a:r>
              <a:rPr lang="fr-FR" sz="2800" b="1" smtClean="0">
                <a:solidFill>
                  <a:srgbClr val="0000CC"/>
                </a:solidFill>
              </a:rPr>
              <a:t>DOMAINES D’INTERVENTION DU PROJET </a:t>
            </a:r>
          </a:p>
        </p:txBody>
      </p:sp>
      <p:sp>
        <p:nvSpPr>
          <p:cNvPr id="6147" name="ZoneTexte 8"/>
          <p:cNvSpPr txBox="1">
            <a:spLocks noChangeArrowheads="1"/>
          </p:cNvSpPr>
          <p:nvPr/>
        </p:nvSpPr>
        <p:spPr bwMode="auto">
          <a:xfrm>
            <a:off x="323850" y="1320800"/>
            <a:ext cx="8572500" cy="489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2400" dirty="0">
                <a:latin typeface="Calibri" pitchFamily="34" charset="0"/>
              </a:rPr>
              <a:t> Renforcement des capacités des institutions et des acteurs;</a:t>
            </a:r>
          </a:p>
          <a:p>
            <a:endParaRPr lang="fr-FR" sz="2400" dirty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latin typeface="Calibri" pitchFamily="34" charset="0"/>
              </a:rPr>
              <a:t> Mise en place de plans d’aménagement des pêcheries ; </a:t>
            </a:r>
          </a:p>
          <a:p>
            <a:endParaRPr lang="fr-FR" sz="2400" dirty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latin typeface="Calibri" pitchFamily="34" charset="0"/>
              </a:rPr>
              <a:t> Amélioration de la chaîne des valeurs des espèces sélectionnées ;</a:t>
            </a:r>
          </a:p>
          <a:p>
            <a:endParaRPr lang="fr-FR" sz="2400" dirty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latin typeface="Calibri" pitchFamily="34" charset="0"/>
              </a:rPr>
              <a:t> Planification de l’évaluation de la vulnérabilité et de  l’adaptation aux impacts des changements climatiques ;</a:t>
            </a:r>
          </a:p>
          <a:p>
            <a:endParaRPr lang="fr-FR" sz="2400" dirty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latin typeface="Calibri" pitchFamily="34" charset="0"/>
              </a:rPr>
              <a:t> Gestion des écosystèmes marins ;</a:t>
            </a:r>
          </a:p>
          <a:p>
            <a:endParaRPr lang="fr-FR" sz="2400" dirty="0">
              <a:latin typeface="Calibri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fr-FR" sz="2400" dirty="0">
                <a:latin typeface="Calibri" pitchFamily="34" charset="0"/>
              </a:rPr>
              <a:t> Communication 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ikagel.com/images/peche-senegal/depart-pirogue-seneg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itre 1"/>
          <p:cNvSpPr>
            <a:spLocks noGrp="1"/>
          </p:cNvSpPr>
          <p:nvPr>
            <p:ph type="ctrTitle"/>
          </p:nvPr>
        </p:nvSpPr>
        <p:spPr>
          <a:xfrm>
            <a:off x="685800" y="1428750"/>
            <a:ext cx="7772400" cy="1885950"/>
          </a:xfrm>
        </p:spPr>
        <p:txBody>
          <a:bodyPr/>
          <a:lstStyle/>
          <a:p>
            <a:pPr algn="ctr"/>
            <a:r>
              <a:rPr lang="fr-FR" b="1" dirty="0" smtClean="0">
                <a:solidFill>
                  <a:srgbClr val="0000CC"/>
                </a:solidFill>
              </a:rPr>
              <a:t>2. Introduction</a:t>
            </a:r>
            <a:endParaRPr lang="fr-FR" dirty="0" smtClean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r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5813"/>
          </a:xfrm>
        </p:spPr>
        <p:txBody>
          <a:bodyPr>
            <a:normAutofit fontScale="90000"/>
          </a:bodyPr>
          <a:lstStyle/>
          <a:p>
            <a:r>
              <a:rPr lang="fr-FR" b="1" smtClean="0">
                <a:solidFill>
                  <a:srgbClr val="0000CC"/>
                </a:solidFill>
              </a:rPr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1438" y="1428750"/>
            <a:ext cx="9001125" cy="5286375"/>
          </a:xfrm>
        </p:spPr>
        <p:txBody>
          <a:bodyPr rtlCol="0">
            <a:normAutofit fontScale="62500" lnSpcReduction="20000"/>
          </a:bodyPr>
          <a:lstStyle/>
          <a:p>
            <a:pPr algn="just" fontAlgn="auto"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fr-FR" sz="2900" dirty="0" smtClean="0"/>
              <a:t>La pêche représente </a:t>
            </a:r>
            <a:r>
              <a:rPr lang="fr-FR" sz="2900" b="1" dirty="0" smtClean="0"/>
              <a:t>2,5% du PIB </a:t>
            </a:r>
            <a:r>
              <a:rPr lang="fr-FR" sz="2900" dirty="0" smtClean="0"/>
              <a:t>et constitue la </a:t>
            </a:r>
            <a:r>
              <a:rPr lang="fr-FR" sz="2900" b="1" dirty="0" smtClean="0"/>
              <a:t>première branche exportatrice </a:t>
            </a:r>
            <a:r>
              <a:rPr lang="fr-FR" sz="2900" dirty="0" smtClean="0"/>
              <a:t>du pays avec près de </a:t>
            </a:r>
            <a:r>
              <a:rPr lang="fr-FR" sz="2900" b="1" dirty="0" smtClean="0"/>
              <a:t>200 milliards de francs </a:t>
            </a:r>
            <a:r>
              <a:rPr lang="fr-FR" sz="2900" dirty="0" smtClean="0"/>
              <a:t>Cfa de recettes en 2007 (République du Sénégal, 2008). Etant depuis quelques années le </a:t>
            </a:r>
            <a:r>
              <a:rPr lang="fr-FR" sz="2900" b="1" dirty="0" smtClean="0"/>
              <a:t>premier secteur de l’économie nationale, devant l’arachide et le phosphate</a:t>
            </a:r>
            <a:r>
              <a:rPr lang="fr-FR" sz="2900" dirty="0" smtClean="0"/>
              <a:t>, la pêche absorbe </a:t>
            </a:r>
            <a:r>
              <a:rPr lang="fr-FR" sz="2900" b="1" dirty="0" smtClean="0"/>
              <a:t>15% de la main d’œuvre active</a:t>
            </a:r>
            <a:r>
              <a:rPr lang="fr-FR" sz="2900" dirty="0" smtClean="0"/>
              <a:t> au Sénégal avec près de </a:t>
            </a:r>
            <a:r>
              <a:rPr lang="fr-FR" sz="2900" b="1" dirty="0" smtClean="0"/>
              <a:t>600 000 personnes qui y travaillent directement</a:t>
            </a:r>
            <a:r>
              <a:rPr lang="fr-FR" sz="2900" dirty="0" smtClean="0"/>
              <a:t>. </a:t>
            </a:r>
            <a:r>
              <a:rPr lang="fr-FR" sz="2900" b="1" dirty="0" smtClean="0"/>
              <a:t>Indirectemen</a:t>
            </a:r>
            <a:r>
              <a:rPr lang="fr-FR" sz="2900" dirty="0" smtClean="0"/>
              <a:t>t, elle offre une activité de subsistance à près de </a:t>
            </a:r>
            <a:r>
              <a:rPr lang="fr-FR" sz="2900" b="1" dirty="0" smtClean="0"/>
              <a:t>2 millions de sénégalais </a:t>
            </a:r>
            <a:r>
              <a:rPr lang="fr-FR" sz="2900" dirty="0" smtClean="0"/>
              <a:t>(République du Sénégal, 2008).</a:t>
            </a: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sz="2900" dirty="0" smtClean="0"/>
          </a:p>
          <a:p>
            <a:pPr algn="just" fontAlgn="auto"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fr-FR" sz="2900" dirty="0" smtClean="0"/>
              <a:t>Cependant, malgré son rôle déterminant sur le plan économique et social, ce secteur traverse une phase difficile. </a:t>
            </a:r>
            <a:r>
              <a:rPr lang="fr-FR" sz="2900" b="1" dirty="0" smtClean="0"/>
              <a:t>L’effort de pêche </a:t>
            </a:r>
            <a:r>
              <a:rPr lang="fr-FR" sz="2900" dirty="0" smtClean="0"/>
              <a:t>ne cesse de s’accroître avec d’une part les </a:t>
            </a:r>
            <a:r>
              <a:rPr lang="fr-FR" sz="2900" b="1" dirty="0" smtClean="0"/>
              <a:t>difficultés du secteur agricole </a:t>
            </a:r>
            <a:r>
              <a:rPr lang="fr-FR" sz="2900" dirty="0" smtClean="0"/>
              <a:t>qui ont occasionné une ruée vers la mer et d’autre part les </a:t>
            </a:r>
            <a:r>
              <a:rPr lang="fr-FR" sz="2900" b="1" dirty="0" smtClean="0"/>
              <a:t>accords de pêche </a:t>
            </a:r>
            <a:r>
              <a:rPr lang="fr-FR" sz="2900" dirty="0" smtClean="0"/>
              <a:t>entre surtout le Sénégal et l’Union Européenne (</a:t>
            </a:r>
            <a:r>
              <a:rPr lang="fr-FR" sz="2900" dirty="0" err="1" smtClean="0"/>
              <a:t>Sané</a:t>
            </a:r>
            <a:r>
              <a:rPr lang="fr-FR" sz="2900" dirty="0" smtClean="0"/>
              <a:t>, 2000). S’y ajoute à ces problèmes d’ordre structurel des </a:t>
            </a:r>
            <a:r>
              <a:rPr lang="fr-FR" sz="2900" u="sng" dirty="0" smtClean="0"/>
              <a:t>problèmes écologiques</a:t>
            </a:r>
            <a:r>
              <a:rPr lang="fr-FR" sz="2900" dirty="0" smtClean="0"/>
              <a:t>. En effet, le Sénégal, à l’instar des autres pays fait aujourd’hui face au </a:t>
            </a:r>
            <a:r>
              <a:rPr lang="fr-FR" sz="2900" b="1" dirty="0" smtClean="0">
                <a:solidFill>
                  <a:srgbClr val="FF0000"/>
                </a:solidFill>
              </a:rPr>
              <a:t>changement climatique </a:t>
            </a:r>
            <a:r>
              <a:rPr lang="fr-FR" sz="2900" dirty="0" smtClean="0"/>
              <a:t>dont leur effectivité ne souffre d’aucune contestation. </a:t>
            </a:r>
          </a:p>
          <a:p>
            <a:pPr algn="just" fontAlgn="auto">
              <a:spcAft>
                <a:spcPts val="0"/>
              </a:spcAft>
              <a:buFont typeface="Wingdings" pitchFamily="2" charset="2"/>
              <a:buChar char="q"/>
              <a:defRPr/>
            </a:pPr>
            <a:endParaRPr lang="fr-FR" sz="2900" dirty="0" smtClean="0"/>
          </a:p>
          <a:p>
            <a:pPr algn="just" fontAlgn="auto"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fr-FR" sz="2900" dirty="0" smtClean="0"/>
              <a:t>En outre, il est largement reconnu que </a:t>
            </a:r>
            <a:r>
              <a:rPr lang="fr-FR" sz="2900" b="1" dirty="0" smtClean="0">
                <a:solidFill>
                  <a:srgbClr val="002060"/>
                </a:solidFill>
              </a:rPr>
              <a:t>ces changements vont se poursuivre voire s’intensifier</a:t>
            </a:r>
            <a:r>
              <a:rPr lang="fr-FR" sz="2900" dirty="0" smtClean="0"/>
              <a:t>, en dépit de la mise en œuvre d’importantes mesures visant à réduire les émissions de gaz à effet de serre.</a:t>
            </a:r>
            <a:endParaRPr lang="en-GB" sz="2900" dirty="0" smtClean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0" y="642938"/>
            <a:ext cx="8229600" cy="7858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fr-FR" sz="3600" b="1" dirty="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Contexte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ikagel.com/images/peche-senegal/peche-epervier-senegal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itre 1"/>
          <p:cNvSpPr>
            <a:spLocks noGrp="1"/>
          </p:cNvSpPr>
          <p:nvPr>
            <p:ph type="ctrTitle"/>
          </p:nvPr>
        </p:nvSpPr>
        <p:spPr>
          <a:xfrm>
            <a:off x="685800" y="2357438"/>
            <a:ext cx="7772400" cy="1857375"/>
          </a:xfrm>
        </p:spPr>
        <p:txBody>
          <a:bodyPr/>
          <a:lstStyle/>
          <a:p>
            <a:r>
              <a:rPr lang="fr-FR" b="1" smtClean="0">
                <a:solidFill>
                  <a:srgbClr val="0000CC"/>
                </a:solidFill>
              </a:rPr>
              <a:t>3. Définition des concepts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smtClean="0">
                <a:solidFill>
                  <a:srgbClr val="0000CC"/>
                </a:solidFill>
              </a:rPr>
              <a:t>Définition des concepts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28813"/>
            <a:ext cx="8229600" cy="4525962"/>
          </a:xfrm>
        </p:spPr>
        <p:txBody>
          <a:bodyPr rtlCol="0">
            <a:normAutofit/>
          </a:bodyPr>
          <a:lstStyle/>
          <a:p>
            <a:pPr marL="514350" indent="-51435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1. </a:t>
            </a:r>
            <a:r>
              <a:rPr lang="fr-FR" b="1" i="1" dirty="0" smtClean="0"/>
              <a:t>Changement climatique</a:t>
            </a:r>
          </a:p>
          <a:p>
            <a:pPr marL="514350" indent="-51435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dirty="0" smtClean="0"/>
          </a:p>
          <a:p>
            <a:pPr marL="514350" indent="-51435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2. </a:t>
            </a:r>
            <a:r>
              <a:rPr lang="fr-FR" b="1" i="1" dirty="0" smtClean="0"/>
              <a:t>Vulnérabilité</a:t>
            </a:r>
          </a:p>
          <a:p>
            <a:pPr marL="514350" indent="-514350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dirty="0" smtClean="0"/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3. </a:t>
            </a:r>
            <a:r>
              <a:rPr lang="fr-FR" b="1" i="1" dirty="0" smtClean="0"/>
              <a:t>Résilience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dirty="0" smtClean="0"/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dirty="0" smtClean="0"/>
              <a:t>4. </a:t>
            </a:r>
            <a:r>
              <a:rPr lang="fr-FR" b="1" i="1" dirty="0" smtClean="0"/>
              <a:t>Adaptation</a:t>
            </a:r>
            <a:endParaRPr lang="fr-FR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re 1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796925"/>
          </a:xfrm>
        </p:spPr>
        <p:txBody>
          <a:bodyPr>
            <a:normAutofit fontScale="90000"/>
          </a:bodyPr>
          <a:lstStyle/>
          <a:p>
            <a:r>
              <a:rPr lang="fr-FR" b="1" smtClean="0">
                <a:solidFill>
                  <a:srgbClr val="0000CC"/>
                </a:solidFill>
              </a:rPr>
              <a:t>Définitions des concepts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4313" y="1000125"/>
            <a:ext cx="8643937" cy="5643563"/>
          </a:xfrm>
        </p:spPr>
        <p:txBody>
          <a:bodyPr rtlCol="0">
            <a:normAutofit fontScale="475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9000" b="1" dirty="0"/>
              <a:t>Changement climatique </a:t>
            </a:r>
            <a:r>
              <a:rPr lang="fr-FR" sz="6200" b="1" dirty="0" smtClean="0"/>
              <a:t>:</a:t>
            </a:r>
            <a:endParaRPr lang="fr-FR" sz="6200" i="1" dirty="0" smtClean="0">
              <a:solidFill>
                <a:srgbClr val="0000CC"/>
              </a:solidFill>
            </a:endParaRPr>
          </a:p>
          <a:p>
            <a:pPr algn="just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fr-FR" sz="5900" i="1" dirty="0" smtClean="0"/>
              <a:t> </a:t>
            </a:r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5900" dirty="0" smtClean="0"/>
              <a:t>« </a:t>
            </a:r>
            <a:r>
              <a:rPr lang="fr-FR" sz="5900" b="1" dirty="0" smtClean="0"/>
              <a:t>changements</a:t>
            </a:r>
            <a:r>
              <a:rPr lang="fr-FR" sz="5900" dirty="0" smtClean="0"/>
              <a:t> qui sont </a:t>
            </a:r>
            <a:r>
              <a:rPr lang="fr-FR" sz="5900" b="1" dirty="0" smtClean="0"/>
              <a:t>attribués</a:t>
            </a:r>
            <a:r>
              <a:rPr lang="fr-FR" sz="5900" dirty="0" smtClean="0"/>
              <a:t> </a:t>
            </a:r>
            <a:r>
              <a:rPr lang="fr-FR" sz="5900" u="sng" dirty="0" smtClean="0"/>
              <a:t>directement ou indirectement </a:t>
            </a:r>
            <a:r>
              <a:rPr lang="fr-FR" sz="5900" dirty="0" smtClean="0"/>
              <a:t>à </a:t>
            </a:r>
            <a:r>
              <a:rPr lang="fr-FR" sz="5900" b="1" dirty="0" smtClean="0"/>
              <a:t>une activité humaine</a:t>
            </a:r>
            <a:r>
              <a:rPr lang="fr-FR" sz="5900" dirty="0" smtClean="0"/>
              <a:t> </a:t>
            </a:r>
            <a:r>
              <a:rPr lang="fr-FR" sz="5900" dirty="0" smtClean="0">
                <a:solidFill>
                  <a:srgbClr val="002060"/>
                </a:solidFill>
              </a:rPr>
              <a:t>altérant la composition de l’atmosphère mondiale</a:t>
            </a:r>
            <a:r>
              <a:rPr lang="fr-FR" sz="5900" dirty="0" smtClean="0"/>
              <a:t> et qui </a:t>
            </a:r>
            <a:r>
              <a:rPr lang="fr-FR" sz="5900" dirty="0" smtClean="0">
                <a:solidFill>
                  <a:schemeClr val="accent2"/>
                </a:solidFill>
              </a:rPr>
              <a:t>viennent s’ajouter à la variabilité naturelle du climat </a:t>
            </a:r>
            <a:r>
              <a:rPr lang="fr-FR" sz="5900" dirty="0" smtClean="0"/>
              <a:t>observée au cours de périodes comparables » (</a:t>
            </a:r>
            <a:r>
              <a:rPr lang="fr-FR" sz="5900" i="1" dirty="0" err="1" smtClean="0"/>
              <a:t>CCNUCC</a:t>
            </a:r>
            <a:r>
              <a:rPr lang="fr-FR" sz="5900" i="1" dirty="0" smtClean="0"/>
              <a:t>).</a:t>
            </a:r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5900" b="1" i="1" dirty="0" smtClean="0"/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r>
              <a:rPr lang="fr-FR" sz="5900" b="1" i="1" dirty="0" smtClean="0"/>
              <a:t>V</a:t>
            </a:r>
            <a:r>
              <a:rPr lang="fr-FR" sz="5900" b="1" dirty="0" smtClean="0"/>
              <a:t>ariation</a:t>
            </a:r>
            <a:r>
              <a:rPr lang="fr-FR" sz="5900" dirty="0" smtClean="0"/>
              <a:t> de l’état du </a:t>
            </a:r>
            <a:r>
              <a:rPr lang="fr-FR" sz="5900" b="1" dirty="0" smtClean="0"/>
              <a:t>climat</a:t>
            </a:r>
            <a:r>
              <a:rPr lang="fr-FR" sz="5900" dirty="0" smtClean="0"/>
              <a:t>, que l’on peut </a:t>
            </a:r>
            <a:r>
              <a:rPr lang="fr-FR" sz="5900" u="sng" dirty="0" smtClean="0"/>
              <a:t>caractériser par des </a:t>
            </a:r>
            <a:r>
              <a:rPr lang="fr-FR" sz="5900" b="1" u="sng" dirty="0" smtClean="0"/>
              <a:t>modifications</a:t>
            </a:r>
            <a:r>
              <a:rPr lang="fr-FR" sz="5900" dirty="0" smtClean="0"/>
              <a:t> de la moyenne et/ou de la variabilité de </a:t>
            </a:r>
            <a:r>
              <a:rPr lang="fr-FR" sz="5900" u="sng" dirty="0" smtClean="0"/>
              <a:t>ses propriétés </a:t>
            </a:r>
            <a:r>
              <a:rPr lang="fr-FR" sz="5900" dirty="0" smtClean="0"/>
              <a:t>et qui </a:t>
            </a:r>
            <a:r>
              <a:rPr lang="fr-FR" sz="5900" dirty="0" smtClean="0">
                <a:solidFill>
                  <a:schemeClr val="accent2"/>
                </a:solidFill>
              </a:rPr>
              <a:t>persiste</a:t>
            </a:r>
            <a:r>
              <a:rPr lang="fr-FR" sz="5900" dirty="0" smtClean="0"/>
              <a:t> </a:t>
            </a:r>
            <a:r>
              <a:rPr lang="fr-FR" sz="5900" dirty="0" smtClean="0">
                <a:solidFill>
                  <a:schemeClr val="accent2"/>
                </a:solidFill>
              </a:rPr>
              <a:t>pendant une longue période</a:t>
            </a:r>
            <a:r>
              <a:rPr lang="fr-FR" sz="5900" dirty="0" smtClean="0"/>
              <a:t>, généralement pendant des décennies ou plus. (</a:t>
            </a:r>
            <a:r>
              <a:rPr lang="fr-FR" sz="5900" dirty="0" err="1" smtClean="0"/>
              <a:t>GIEC</a:t>
            </a:r>
            <a:r>
              <a:rPr lang="fr-FR" sz="5900" dirty="0" smtClean="0"/>
              <a:t>).</a:t>
            </a:r>
          </a:p>
          <a:p>
            <a:pPr algn="just" fontAlgn="auto">
              <a:spcAft>
                <a:spcPts val="0"/>
              </a:spcAft>
              <a:buFont typeface="Wingdings" pitchFamily="2" charset="2"/>
              <a:buChar char="Ø"/>
              <a:defRPr/>
            </a:pPr>
            <a:endParaRPr lang="fr-FR" sz="5900" b="1" dirty="0"/>
          </a:p>
          <a:p>
            <a:pPr algn="just"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sz="6200" b="1" dirty="0">
              <a:solidFill>
                <a:srgbClr val="0000CC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fr-FR" b="1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ébit">
  <a:themeElements>
    <a:clrScheme name="Débit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Débit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2444</TotalTime>
  <Words>1134</Words>
  <Application>Microsoft Office PowerPoint</Application>
  <PresentationFormat>Affichage à l'écran (4:3)</PresentationFormat>
  <Paragraphs>155</Paragraphs>
  <Slides>34</Slides>
  <Notes>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35" baseType="lpstr">
      <vt:lpstr>Débit</vt:lpstr>
      <vt:lpstr>Présentation PowerPoint</vt:lpstr>
      <vt:lpstr>Plan de présentation</vt:lpstr>
      <vt:lpstr>1. Projet USAID/COMFISH</vt:lpstr>
      <vt:lpstr>DOMAINES D’INTERVENTION DU PROJET </vt:lpstr>
      <vt:lpstr>2. Introduction</vt:lpstr>
      <vt:lpstr>INTRODUCTION</vt:lpstr>
      <vt:lpstr>3. Définition des concepts </vt:lpstr>
      <vt:lpstr>Définition des concepts</vt:lpstr>
      <vt:lpstr>Définitions des concepts</vt:lpstr>
      <vt:lpstr>Définitions des concepts</vt:lpstr>
      <vt:lpstr>Définitions des concepts</vt:lpstr>
      <vt:lpstr>Définitions des concepts</vt:lpstr>
      <vt:lpstr>3. Causes du changement climatique, manifestations et impacts sur les communautés côtières</vt:lpstr>
      <vt:lpstr>Présentation PowerPoint</vt:lpstr>
      <vt:lpstr>INDUSTRIES </vt:lpstr>
      <vt:lpstr>TRANSPORT</vt:lpstr>
      <vt:lpstr>DEFORESTATION </vt:lpstr>
      <vt:lpstr>Manifestation sur les côtes sénégalaises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Facteurs structurants</vt:lpstr>
      <vt:lpstr>Impacts socioéconomiques</vt:lpstr>
      <vt:lpstr>4. Stratégies mises en place et leurs pertinences </vt:lpstr>
      <vt:lpstr>Exemples de stratégies et leurs pertinences</vt:lpstr>
      <vt:lpstr>5- Conclusion</vt:lpstr>
      <vt:lpstr>Conclusion</vt:lpstr>
      <vt:lpstr>MERCI DE VOTRE AIMABLE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Manifestation du changement climatique au Sénégal et impacts sur les communautés côtières</dc:title>
  <dc:creator>MBOSS</dc:creator>
  <cp:lastModifiedBy>hp-PC</cp:lastModifiedBy>
  <cp:revision>1132</cp:revision>
  <dcterms:created xsi:type="dcterms:W3CDTF">2012-06-27T08:27:59Z</dcterms:created>
  <dcterms:modified xsi:type="dcterms:W3CDTF">2016-06-04T23:39:26Z</dcterms:modified>
</cp:coreProperties>
</file>